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398" r:id="rId3"/>
    <p:sldId id="393" r:id="rId4"/>
    <p:sldId id="399" r:id="rId5"/>
    <p:sldId id="400" r:id="rId6"/>
    <p:sldId id="394" r:id="rId7"/>
    <p:sldId id="401" r:id="rId8"/>
    <p:sldId id="395" r:id="rId9"/>
    <p:sldId id="381" r:id="rId10"/>
  </p:sldIdLst>
  <p:sldSz cx="24384000" cy="13716000"/>
  <p:notesSz cx="6858000" cy="9144000"/>
  <p:defaultTextStyle>
    <a:lvl1pPr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1pPr>
    <a:lvl2pPr indent="2286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2pPr>
    <a:lvl3pPr indent="4572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3pPr>
    <a:lvl4pPr indent="6858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4pPr>
    <a:lvl5pPr indent="9144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5pPr>
    <a:lvl6pPr indent="11430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6pPr>
    <a:lvl7pPr indent="13716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7pPr>
    <a:lvl8pPr indent="16002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8pPr>
    <a:lvl9pPr indent="18288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9pPr>
  </p:defaultTextStyle>
  <p:extLst>
    <p:ext uri="{EFAFB233-063F-42B5-8137-9DF3F51BA10A}">
      <p15:sldGuideLst xmlns:p15="http://schemas.microsoft.com/office/powerpoint/2012/main">
        <p15:guide id="1" orient="horz" pos="2952" userDrawn="1">
          <p15:clr>
            <a:srgbClr val="A4A3A4"/>
          </p15:clr>
        </p15:guide>
        <p15:guide id="2" pos="42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F2B9"/>
    <a:srgbClr val="5CC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81" autoAdjust="0"/>
    <p:restoredTop sz="94599"/>
  </p:normalViewPr>
  <p:slideViewPr>
    <p:cSldViewPr snapToGrid="0" snapToObjects="1">
      <p:cViewPr>
        <p:scale>
          <a:sx n="55" d="100"/>
          <a:sy n="55" d="100"/>
        </p:scale>
        <p:origin x="1208" y="144"/>
      </p:cViewPr>
      <p:guideLst>
        <p:guide orient="horz" pos="2952"/>
        <p:guide pos="424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eg>
</file>

<file path=ppt/media/image3.jpeg>
</file>

<file path=ppt/media/image4.jp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5" name="Shape 5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1001164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0" y="44450"/>
            <a:ext cx="24409400" cy="165492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xfrm>
            <a:off x="23284891" y="12729388"/>
            <a:ext cx="382741" cy="4572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defRPr sz="2300" b="0">
                <a:solidFill>
                  <a:srgbClr val="000000"/>
                </a:solidFill>
                <a:latin typeface="Seravek Light"/>
                <a:ea typeface="Seravek Light"/>
                <a:cs typeface="Seravek Light"/>
                <a:sym typeface="Seravek Light"/>
              </a:defRPr>
            </a:lvl1pPr>
          </a:lstStyle>
          <a:p>
            <a:pPr lvl="0"/>
            <a:fld id="{86CB4B4D-7CA3-9044-876B-883B54F8677D}" type="slidenum">
              <a:rPr/>
              <a:pPr lvl="0"/>
              <a:t>‹#›</a:t>
            </a:fld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xfrm>
            <a:off x="907742" y="503609"/>
            <a:ext cx="4185104" cy="73660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800" b="1" cap="all">
                <a:solidFill>
                  <a:srgbClr val="3B3D40"/>
                </a:solidFill>
                <a:latin typeface="Neris Black"/>
                <a:ea typeface="Neris Black"/>
                <a:cs typeface="Neris Black"/>
                <a:sym typeface="Neris Black"/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sz="3700" b="1" cap="all">
                <a:solidFill>
                  <a:srgbClr val="3B3D40"/>
                </a:solidFill>
              </a:rPr>
              <a:t>Title Text</a:t>
            </a:r>
          </a:p>
        </p:txBody>
      </p:sp>
      <p:sp>
        <p:nvSpPr>
          <p:cNvPr id="9" name="Shape 39"/>
          <p:cNvSpPr/>
          <p:nvPr userDrawn="1"/>
        </p:nvSpPr>
        <p:spPr>
          <a:xfrm>
            <a:off x="0" y="-6350"/>
            <a:ext cx="24409401" cy="118872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75000"/>
                </a:scheme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7" name="Shape 60"/>
          <p:cNvSpPr/>
          <p:nvPr userDrawn="1"/>
        </p:nvSpPr>
        <p:spPr>
          <a:xfrm>
            <a:off x="16793737" y="503609"/>
            <a:ext cx="7590263" cy="92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4800" spc="1000" baseline="0" dirty="0" smtClean="0">
                <a:solidFill>
                  <a:schemeClr val="tx1"/>
                </a:solidFill>
                <a:latin typeface="Brush Script MT" charset="0"/>
                <a:ea typeface="Brush Script MT" charset="0"/>
                <a:cs typeface="Brush Script MT" charset="0"/>
                <a:sym typeface="Neris Thin"/>
              </a:rPr>
              <a:t>Dr.J.Patrick Desbrow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>
              <a:defRPr sz="1800"/>
            </a:pPr>
            <a:r>
              <a:rPr sz="4500"/>
              <a:t>Body Level One</a:t>
            </a:r>
          </a:p>
          <a:p>
            <a:pPr lvl="1">
              <a:defRPr sz="1800"/>
            </a:pPr>
            <a:r>
              <a:rPr sz="4500"/>
              <a:t>Body Level Two</a:t>
            </a:r>
          </a:p>
          <a:p>
            <a:pPr lvl="2">
              <a:defRPr sz="1800"/>
            </a:pPr>
            <a:r>
              <a:rPr sz="4500"/>
              <a:t>Body Level Three</a:t>
            </a:r>
          </a:p>
          <a:p>
            <a:pPr lvl="3">
              <a:defRPr sz="1800"/>
            </a:pPr>
            <a:r>
              <a:rPr sz="4500"/>
              <a:t>Body Level Four</a:t>
            </a:r>
          </a:p>
          <a:p>
            <a:pPr lvl="4">
              <a:defRPr sz="1800"/>
            </a:pPr>
            <a:r>
              <a:rPr sz="45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</p:sldLayoutIdLst>
  <p:transition spd="med"/>
  <p:txStyles>
    <p:titleStyle>
      <a:lvl1pPr algn="ctr" defTabSz="825500">
        <a:defRPr sz="11200">
          <a:latin typeface="+mn-lt"/>
          <a:ea typeface="+mn-ea"/>
          <a:cs typeface="+mn-cs"/>
          <a:sym typeface="Helvetica Light"/>
        </a:defRPr>
      </a:lvl1pPr>
      <a:lvl2pPr indent="228600" algn="ctr" defTabSz="825500">
        <a:defRPr sz="11200">
          <a:latin typeface="+mn-lt"/>
          <a:ea typeface="+mn-ea"/>
          <a:cs typeface="+mn-cs"/>
          <a:sym typeface="Helvetica Light"/>
        </a:defRPr>
      </a:lvl2pPr>
      <a:lvl3pPr indent="457200" algn="ctr" defTabSz="825500">
        <a:defRPr sz="11200">
          <a:latin typeface="+mn-lt"/>
          <a:ea typeface="+mn-ea"/>
          <a:cs typeface="+mn-cs"/>
          <a:sym typeface="Helvetica Light"/>
        </a:defRPr>
      </a:lvl3pPr>
      <a:lvl4pPr indent="685800" algn="ctr" defTabSz="825500">
        <a:defRPr sz="11200">
          <a:latin typeface="+mn-lt"/>
          <a:ea typeface="+mn-ea"/>
          <a:cs typeface="+mn-cs"/>
          <a:sym typeface="Helvetica Light"/>
        </a:defRPr>
      </a:lvl4pPr>
      <a:lvl5pPr indent="914400" algn="ctr" defTabSz="825500">
        <a:defRPr sz="11200">
          <a:latin typeface="+mn-lt"/>
          <a:ea typeface="+mn-ea"/>
          <a:cs typeface="+mn-cs"/>
          <a:sym typeface="Helvetica Light"/>
        </a:defRPr>
      </a:lvl5pPr>
      <a:lvl6pPr indent="1143000" algn="ctr" defTabSz="825500">
        <a:defRPr sz="11200">
          <a:latin typeface="+mn-lt"/>
          <a:ea typeface="+mn-ea"/>
          <a:cs typeface="+mn-cs"/>
          <a:sym typeface="Helvetica Light"/>
        </a:defRPr>
      </a:lvl6pPr>
      <a:lvl7pPr indent="1371600" algn="ctr" defTabSz="825500">
        <a:defRPr sz="11200">
          <a:latin typeface="+mn-lt"/>
          <a:ea typeface="+mn-ea"/>
          <a:cs typeface="+mn-cs"/>
          <a:sym typeface="Helvetica Light"/>
        </a:defRPr>
      </a:lvl7pPr>
      <a:lvl8pPr indent="1600200" algn="ctr" defTabSz="825500">
        <a:defRPr sz="11200">
          <a:latin typeface="+mn-lt"/>
          <a:ea typeface="+mn-ea"/>
          <a:cs typeface="+mn-cs"/>
          <a:sym typeface="Helvetica Light"/>
        </a:defRPr>
      </a:lvl8pPr>
      <a:lvl9pPr indent="1828800" algn="ctr" defTabSz="825500">
        <a:defRPr sz="11200"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1pPr>
      <a:lvl2pPr marL="127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2pPr>
      <a:lvl3pPr marL="190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3pPr>
      <a:lvl4pPr marL="254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4pPr>
      <a:lvl5pPr marL="317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5pPr>
      <a:lvl6pPr marL="381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6pPr>
      <a:lvl7pPr marL="444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7pPr>
      <a:lvl8pPr marL="508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8pPr>
      <a:lvl9pPr marL="571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9pPr>
    </p:bodyStyle>
    <p:otherStyle>
      <a:lvl1pPr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7"/>
          <p:cNvSpPr/>
          <p:nvPr/>
        </p:nvSpPr>
        <p:spPr>
          <a:xfrm>
            <a:off x="-26660" y="-36576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-13331" y="-36576"/>
            <a:ext cx="24410660" cy="13795086"/>
          </a:xfrm>
          <a:prstGeom prst="rect">
            <a:avLst/>
          </a:prstGeom>
          <a:blipFill rotWithShape="1">
            <a:blip r:embed="rId2">
              <a:alphaModFix amt="15000"/>
            </a:blip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10624327" y="6976587"/>
            <a:ext cx="3135345" cy="2787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60" name="Shape 60"/>
          <p:cNvSpPr/>
          <p:nvPr/>
        </p:nvSpPr>
        <p:spPr>
          <a:xfrm>
            <a:off x="4127050" y="9544916"/>
            <a:ext cx="16129898" cy="8467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endParaRPr lang="en-US" sz="3600" dirty="0" smtClean="0">
              <a:solidFill>
                <a:srgbClr val="FFFFFF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6" name="Shape 60"/>
          <p:cNvSpPr/>
          <p:nvPr/>
        </p:nvSpPr>
        <p:spPr>
          <a:xfrm>
            <a:off x="4127050" y="8140116"/>
            <a:ext cx="16129898" cy="92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7200" spc="1000" smtClean="0">
                <a:solidFill>
                  <a:srgbClr val="FFFFFF"/>
                </a:solidFill>
                <a:latin typeface="Neris Thin"/>
                <a:ea typeface="Neris Thin"/>
                <a:cs typeface="Neris Thin"/>
                <a:sym typeface="Neris Thin"/>
              </a:rPr>
              <a:t>Technology Roadmaps</a:t>
            </a:r>
            <a:endParaRPr lang="en-US" sz="7200" spc="1000" dirty="0" smtClean="0">
              <a:solidFill>
                <a:srgbClr val="FFFFFF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9" name="Shape 60"/>
          <p:cNvSpPr/>
          <p:nvPr/>
        </p:nvSpPr>
        <p:spPr>
          <a:xfrm>
            <a:off x="4279450" y="4868373"/>
            <a:ext cx="16129898" cy="92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7200" spc="1000" dirty="0" smtClean="0">
                <a:solidFill>
                  <a:srgbClr val="FFFFFF"/>
                </a:solidFill>
                <a:latin typeface="Brush Script MT" charset="0"/>
                <a:ea typeface="Brush Script MT" charset="0"/>
                <a:cs typeface="Brush Script MT" charset="0"/>
                <a:sym typeface="Neris Thin"/>
              </a:rPr>
              <a:t>Dr. J. Patrick Desbrow Ed.D.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>
          <a:xfrm>
            <a:off x="23334377" y="12729388"/>
            <a:ext cx="283770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2</a:t>
            </a:fld>
            <a:endParaRPr sz="2400"/>
          </a:p>
        </p:txBody>
      </p:sp>
      <p:sp>
        <p:nvSpPr>
          <p:cNvPr id="173" name="Shape 173"/>
          <p:cNvSpPr/>
          <p:nvPr/>
        </p:nvSpPr>
        <p:spPr>
          <a:xfrm>
            <a:off x="10516862" y="2752612"/>
            <a:ext cx="3350276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C3D40"/>
                </a:solidFill>
                <a:latin typeface="Neris Light"/>
                <a:ea typeface="Neris Light"/>
                <a:cs typeface="Neris Light"/>
                <a:sym typeface="Neris Light"/>
              </a:rPr>
              <a:t>Introduction</a:t>
            </a:r>
            <a:endParaRPr sz="5000" i="1" spc="-100" dirty="0">
              <a:solidFill>
                <a:srgbClr val="0C3D4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-12700" y="11976073"/>
            <a:ext cx="24409401" cy="67668"/>
          </a:xfrm>
          <a:prstGeom prst="rect">
            <a:avLst/>
          </a:prstGeom>
          <a:solidFill>
            <a:schemeClr val="accent1">
              <a:lumMod val="50000"/>
              <a:alpha val="38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18405" y="4055618"/>
            <a:ext cx="24378296" cy="7966736"/>
          </a:xfrm>
          <a:prstGeom prst="rect">
            <a:avLst/>
          </a:prstGeom>
          <a:blipFill dpi="0" rotWithShape="0">
            <a:blip r:embed="rId2">
              <a:alphaModFix amt="22000"/>
            </a:blip>
            <a:srcRect/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14" name="Shape 217"/>
          <p:cNvSpPr/>
          <p:nvPr/>
        </p:nvSpPr>
        <p:spPr>
          <a:xfrm>
            <a:off x="3638146" y="637715"/>
            <a:ext cx="369535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92500"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>
                <a:solidFill>
                  <a:srgbClr val="0D0226"/>
                </a:solidFill>
              </a:rPr>
              <a:t>-</a:t>
            </a:r>
            <a:r>
              <a:rPr sz="3800" cap="all" smtClean="0">
                <a:solidFill>
                  <a:srgbClr val="0D0226"/>
                </a:solidFill>
              </a:rPr>
              <a:t> </a:t>
            </a:r>
            <a:r>
              <a:rPr lang="en-US" sz="3800" cap="none" smtClean="0"/>
              <a:t>INTRODUCTION</a:t>
            </a:r>
            <a:endParaRPr sz="3800" cap="none" dirty="0">
              <a:solidFill>
                <a:srgbClr val="0D0226"/>
              </a:solidFill>
            </a:endParaRPr>
          </a:p>
        </p:txBody>
      </p:sp>
      <p:sp>
        <p:nvSpPr>
          <p:cNvPr id="15" name="Shape 92"/>
          <p:cNvSpPr/>
          <p:nvPr/>
        </p:nvSpPr>
        <p:spPr>
          <a:xfrm>
            <a:off x="1916478" y="4648258"/>
            <a:ext cx="20582150" cy="6735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lnSpc>
                <a:spcPct val="150000"/>
              </a:lnSpc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Technology roadmaps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can be used for new products, processes, technology initiatives, and product </a:t>
            </a: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backlog. Technology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manager's use roadmaps to communicate with product management, sales teams, partner networks, and customers. </a:t>
            </a:r>
            <a:endParaRPr lang="en-US" sz="4400" b="0" spc="-72" dirty="0" smtClean="0">
              <a:latin typeface="Neris Light" charset="0"/>
              <a:ea typeface="Neris Light" charset="0"/>
              <a:cs typeface="Neris Light" charset="0"/>
              <a:sym typeface="Neris Thin"/>
            </a:endParaRPr>
          </a:p>
          <a:p>
            <a:pPr algn="l">
              <a:lnSpc>
                <a:spcPct val="150000"/>
              </a:lnSpc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endParaRPr lang="en-US" sz="1000" b="0" spc="-72" dirty="0" smtClean="0">
              <a:latin typeface="Neris Light" charset="0"/>
              <a:ea typeface="Neris Light" charset="0"/>
              <a:cs typeface="Neris Light" charset="0"/>
              <a:sym typeface="Neris Thin"/>
            </a:endParaRPr>
          </a:p>
          <a:p>
            <a:pPr algn="l">
              <a:lnSpc>
                <a:spcPct val="150000"/>
              </a:lnSpc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They can also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build confidence with your leadership team showing them you understand the </a:t>
            </a: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company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goals, have performed the detailed </a:t>
            </a: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planning,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and can confidently </a:t>
            </a: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meet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your </a:t>
            </a: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committed delivery dates.</a:t>
            </a:r>
            <a:endParaRPr lang="en-US" sz="4400" b="0" spc="-72" dirty="0" smtClean="0">
              <a:latin typeface="Neris Light" charset="0"/>
              <a:ea typeface="Neris Light" charset="0"/>
              <a:cs typeface="Neris Light" charset="0"/>
              <a:sym typeface="Neris Thin"/>
            </a:endParaRPr>
          </a:p>
        </p:txBody>
      </p:sp>
      <p:sp>
        <p:nvSpPr>
          <p:cNvPr id="16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ROADMAPS</a:t>
            </a:r>
            <a:endParaRPr sz="3600" b="1" cap="none" dirty="0">
              <a:solidFill>
                <a:srgbClr val="0D0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1699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27"/>
          <p:cNvSpPr/>
          <p:nvPr/>
        </p:nvSpPr>
        <p:spPr>
          <a:xfrm>
            <a:off x="-7418" y="-39543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427" name="Shape 427"/>
          <p:cNvSpPr/>
          <p:nvPr/>
        </p:nvSpPr>
        <p:spPr>
          <a:xfrm>
            <a:off x="-13331" y="-39543"/>
            <a:ext cx="24410660" cy="13795086"/>
          </a:xfrm>
          <a:prstGeom prst="rect">
            <a:avLst/>
          </a:prstGeom>
          <a:blipFill rotWithShape="1">
            <a:blip r:embed="rId2">
              <a:alphaModFix amt="15000"/>
            </a:blip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grpSp>
        <p:nvGrpSpPr>
          <p:cNvPr id="2" name="Group 432"/>
          <p:cNvGrpSpPr/>
          <p:nvPr/>
        </p:nvGrpSpPr>
        <p:grpSpPr>
          <a:xfrm>
            <a:off x="1777495" y="2942157"/>
            <a:ext cx="7617610" cy="7617610"/>
            <a:chOff x="0" y="0"/>
            <a:chExt cx="7617608" cy="7617608"/>
          </a:xfrm>
        </p:grpSpPr>
        <p:sp>
          <p:nvSpPr>
            <p:cNvPr id="428" name="Shape 428"/>
            <p:cNvSpPr/>
            <p:nvPr/>
          </p:nvSpPr>
          <p:spPr>
            <a:xfrm>
              <a:off x="0" y="0"/>
              <a:ext cx="7617608" cy="76176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256830" y="2021678"/>
              <a:ext cx="5103960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4800" b="1" dirty="0" smtClean="0">
                  <a:solidFill>
                    <a:srgbClr val="3B3D40"/>
                  </a:solidFill>
                </a:rPr>
                <a:t>Section Overview</a:t>
              </a:r>
              <a:endParaRPr sz="4800" b="1" dirty="0">
                <a:solidFill>
                  <a:srgbClr val="3B3D40"/>
                </a:solidFill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1373853" y="4366890"/>
              <a:ext cx="4869923" cy="5704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800" b="0" spc="-150" dirty="0" smtClean="0">
                  <a:solidFill>
                    <a:srgbClr val="FFFFFF"/>
                  </a:solidFill>
                  <a:latin typeface="Neris SemiBold"/>
                  <a:ea typeface="Neris SemiBold"/>
                  <a:cs typeface="Neris SemiBold"/>
                  <a:sym typeface="Neris SemiBold"/>
                </a:rPr>
                <a:t>ROADMAP EXAMPLES</a:t>
              </a:r>
              <a:endParaRPr sz="3800" b="1" spc="-150" dirty="0">
                <a:solidFill>
                  <a:srgbClr val="FFFFFF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</p:txBody>
        </p:sp>
      </p:grpSp>
      <p:sp>
        <p:nvSpPr>
          <p:cNvPr id="435" name="Shape 435"/>
          <p:cNvSpPr/>
          <p:nvPr/>
        </p:nvSpPr>
        <p:spPr>
          <a:xfrm>
            <a:off x="5235036" y="3138671"/>
            <a:ext cx="1533272" cy="16286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 algn="ctr">
              <a:lnSpc>
                <a:spcPct val="160000"/>
              </a:lnSpc>
              <a:defRPr sz="10000">
                <a:solidFill>
                  <a:srgbClr val="FFFFFF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12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8500" spc="1583" dirty="0" smtClean="0">
                <a:solidFill>
                  <a:schemeClr val="bg1">
                    <a:lumMod val="95000"/>
                  </a:schemeClr>
                </a:solidFill>
              </a:rPr>
              <a:t> </a:t>
            </a:r>
            <a:endParaRPr sz="85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972332"/>
      </p:ext>
    </p:extLst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4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011115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800" b="1" cap="all" smtClean="0">
                <a:solidFill>
                  <a:srgbClr val="0D0226"/>
                </a:solidFill>
              </a:rPr>
              <a:t>ROADMAPS</a:t>
            </a:r>
            <a:endParaRPr sz="3800" b="1" cap="all" dirty="0">
              <a:solidFill>
                <a:srgbClr val="0D0226"/>
              </a:solidFill>
            </a:endParaRPr>
          </a:p>
        </p:txBody>
      </p:sp>
      <p:sp>
        <p:nvSpPr>
          <p:cNvPr id="12" name="Shape 217"/>
          <p:cNvSpPr/>
          <p:nvPr/>
        </p:nvSpPr>
        <p:spPr>
          <a:xfrm>
            <a:off x="3830145" y="503610"/>
            <a:ext cx="5150569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DIFFERENCE TYPES</a:t>
            </a:r>
            <a:endParaRPr sz="3800" cap="all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5334000" y="6308854"/>
            <a:ext cx="15173906" cy="3426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Management teams devise strategies that often challenge company resources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Technology managers typically assist with making these more concrete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The results are themes &amp; goals there must be SMART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Specific, Measureable, Achievable, Relevant, Time bound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These can be applied to a roadmap when this level of detail is present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Most traditional technology roadmaps are strategic </a:t>
            </a: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16" name="Shape 173"/>
          <p:cNvSpPr/>
          <p:nvPr/>
        </p:nvSpPr>
        <p:spPr>
          <a:xfrm>
            <a:off x="5334000" y="10042708"/>
            <a:ext cx="445955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48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Short term </a:t>
            </a:r>
            <a:r>
              <a:rPr lang="en-US" sz="4800" spc="-100" dirty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g</a:t>
            </a:r>
            <a:r>
              <a:rPr lang="en-US" sz="48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oals:</a:t>
            </a:r>
            <a:endParaRPr sz="48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7" name="Shape 92"/>
          <p:cNvSpPr/>
          <p:nvPr/>
        </p:nvSpPr>
        <p:spPr>
          <a:xfrm>
            <a:off x="5334000" y="10965338"/>
            <a:ext cx="16025446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Translate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SMART Goals into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groups of projects  or Agile epics (less than 3 months)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Projects have beginning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and end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dates. Add these to the roadmap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These tools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visualize the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detailed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planning that was conducted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They create confidence that you can meet your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committed delivery dates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.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9" name="Shape 173"/>
          <p:cNvSpPr/>
          <p:nvPr/>
        </p:nvSpPr>
        <p:spPr>
          <a:xfrm>
            <a:off x="5334000" y="5437132"/>
            <a:ext cx="562814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48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Long </a:t>
            </a:r>
            <a:r>
              <a:rPr lang="en-US" sz="4800" spc="-100" dirty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t</a:t>
            </a:r>
            <a:r>
              <a:rPr lang="en-US" sz="48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erm strategies: </a:t>
            </a:r>
            <a:endParaRPr sz="48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36" name="Shape 132"/>
          <p:cNvSpPr/>
          <p:nvPr/>
        </p:nvSpPr>
        <p:spPr>
          <a:xfrm>
            <a:off x="-1" y="3023667"/>
            <a:ext cx="24384001" cy="1"/>
          </a:xfrm>
          <a:prstGeom prst="line">
            <a:avLst/>
          </a:prstGeom>
          <a:ln w="76200" cap="rnd">
            <a:solidFill>
              <a:srgbClr val="FF6600"/>
            </a:solidFill>
            <a:custDash>
              <a:ds d="100000" sp="200000"/>
            </a:custDash>
            <a:round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37" name="Shape 136"/>
          <p:cNvSpPr/>
          <p:nvPr/>
        </p:nvSpPr>
        <p:spPr>
          <a:xfrm>
            <a:off x="2469413" y="2377697"/>
            <a:ext cx="1320387" cy="1320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3600" baseline="-5555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defRPr sz="1800" b="0" baseline="0">
                <a:solidFill>
                  <a:srgbClr val="000000"/>
                </a:solidFill>
              </a:defRPr>
            </a:pPr>
            <a:r>
              <a:rPr lang="en-US" sz="4800" baseline="-8333" dirty="0"/>
              <a:t></a:t>
            </a:r>
          </a:p>
        </p:txBody>
      </p:sp>
      <p:sp>
        <p:nvSpPr>
          <p:cNvPr id="38" name="Shape 137"/>
          <p:cNvSpPr/>
          <p:nvPr/>
        </p:nvSpPr>
        <p:spPr>
          <a:xfrm>
            <a:off x="5855025" y="2358146"/>
            <a:ext cx="1331043" cy="13310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600" baseline="10869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130000"/>
              </a:lnSpc>
              <a:defRPr sz="1800" b="0" baseline="0">
                <a:solidFill>
                  <a:srgbClr val="000000"/>
                </a:solidFill>
              </a:defRPr>
            </a:pPr>
            <a:r>
              <a:rPr sz="6000" b="1" baseline="10869" dirty="0">
                <a:solidFill>
                  <a:srgbClr val="325159"/>
                </a:solidFill>
              </a:rPr>
              <a:t></a:t>
            </a:r>
          </a:p>
        </p:txBody>
      </p:sp>
      <p:grpSp>
        <p:nvGrpSpPr>
          <p:cNvPr id="39" name="Group 140"/>
          <p:cNvGrpSpPr/>
          <p:nvPr/>
        </p:nvGrpSpPr>
        <p:grpSpPr>
          <a:xfrm>
            <a:off x="9329870" y="2152219"/>
            <a:ext cx="1771344" cy="1771343"/>
            <a:chOff x="0" y="0"/>
            <a:chExt cx="1771342" cy="1771342"/>
          </a:xfrm>
        </p:grpSpPr>
        <p:sp>
          <p:nvSpPr>
            <p:cNvPr id="40" name="Shape 138"/>
            <p:cNvSpPr/>
            <p:nvPr/>
          </p:nvSpPr>
          <p:spPr>
            <a:xfrm>
              <a:off x="0" y="0"/>
              <a:ext cx="1771343" cy="1771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solidFill>
                <a:srgbClr val="FF66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00"/>
            </a:p>
          </p:txBody>
        </p:sp>
        <p:sp>
          <p:nvSpPr>
            <p:cNvPr id="41" name="Shape 139"/>
            <p:cNvSpPr/>
            <p:nvPr/>
          </p:nvSpPr>
          <p:spPr>
            <a:xfrm>
              <a:off x="220150" y="220149"/>
              <a:ext cx="1331043" cy="1331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50800" cap="flat">
              <a:solidFill>
                <a:srgbClr val="FF66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4800" baseline="-6250">
                  <a:solidFill>
                    <a:srgbClr val="325159"/>
                  </a:solidFill>
                  <a:latin typeface="et-line"/>
                  <a:ea typeface="et-line"/>
                  <a:cs typeface="et-line"/>
                  <a:sym typeface="et-line"/>
                </a:defRPr>
              </a:lvl1pPr>
            </a:lstStyle>
            <a:p>
              <a:pPr lvl="0">
                <a:lnSpc>
                  <a:spcPct val="90000"/>
                </a:lnSpc>
                <a:defRPr sz="1800" b="0" baseline="0">
                  <a:solidFill>
                    <a:srgbClr val="000000"/>
                  </a:solidFill>
                </a:defRPr>
              </a:pPr>
              <a:r>
                <a:rPr sz="8000" b="1" baseline="-6250" dirty="0">
                  <a:solidFill>
                    <a:srgbClr val="325159"/>
                  </a:solidFill>
                </a:rPr>
                <a:t></a:t>
              </a:r>
            </a:p>
          </p:txBody>
        </p:sp>
      </p:grpSp>
      <p:sp>
        <p:nvSpPr>
          <p:cNvPr id="42" name="Shape 141"/>
          <p:cNvSpPr/>
          <p:nvPr/>
        </p:nvSpPr>
        <p:spPr>
          <a:xfrm>
            <a:off x="13335477" y="2363474"/>
            <a:ext cx="1320387" cy="13203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800" baseline="-8333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6600" spc="1583" dirty="0"/>
              <a:t></a:t>
            </a:r>
            <a:endParaRPr lang="en-US" sz="6600" dirty="0">
              <a:solidFill>
                <a:srgbClr val="3B3D40"/>
              </a:solidFill>
            </a:endParaRPr>
          </a:p>
        </p:txBody>
      </p:sp>
      <p:sp>
        <p:nvSpPr>
          <p:cNvPr id="43" name="Shape 142"/>
          <p:cNvSpPr/>
          <p:nvPr/>
        </p:nvSpPr>
        <p:spPr>
          <a:xfrm>
            <a:off x="17094645" y="2396566"/>
            <a:ext cx="1308711" cy="13124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800" baseline="-25000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>
              <a:lnSpc>
                <a:spcPct val="50000"/>
              </a:lnSpc>
              <a:defRPr sz="1800" b="0" baseline="0">
                <a:solidFill>
                  <a:srgbClr val="000000"/>
                </a:solidFill>
              </a:defRPr>
            </a:pPr>
            <a:endParaRPr lang="en-US" sz="5400" spc="1583" dirty="0" smtClean="0"/>
          </a:p>
          <a:p>
            <a:pPr algn="r">
              <a:lnSpc>
                <a:spcPct val="50000"/>
              </a:lnSpc>
              <a:defRPr sz="1800" b="0" baseline="0">
                <a:solidFill>
                  <a:srgbClr val="000000"/>
                </a:solidFill>
              </a:defRPr>
            </a:pPr>
            <a:r>
              <a:rPr lang="en-US" sz="5400" spc="1583" dirty="0" smtClean="0"/>
              <a:t></a:t>
            </a:r>
            <a:endParaRPr lang="en-US" sz="5400" dirty="0"/>
          </a:p>
        </p:txBody>
      </p:sp>
      <p:sp>
        <p:nvSpPr>
          <p:cNvPr id="44" name="Shape 143"/>
          <p:cNvSpPr/>
          <p:nvPr/>
        </p:nvSpPr>
        <p:spPr>
          <a:xfrm>
            <a:off x="20649294" y="2367459"/>
            <a:ext cx="1312419" cy="13124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800" baseline="-16666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70000"/>
              </a:lnSpc>
              <a:defRPr sz="1800" b="0" baseline="0">
                <a:solidFill>
                  <a:srgbClr val="000000"/>
                </a:solidFill>
              </a:defRPr>
            </a:pPr>
            <a:r>
              <a:rPr sz="6600" b="1" baseline="-16666">
                <a:solidFill>
                  <a:srgbClr val="325159"/>
                </a:solidFill>
              </a:rPr>
              <a:t></a:t>
            </a:r>
          </a:p>
        </p:txBody>
      </p:sp>
      <p:grpSp>
        <p:nvGrpSpPr>
          <p:cNvPr id="45" name="Group 158"/>
          <p:cNvGrpSpPr/>
          <p:nvPr/>
        </p:nvGrpSpPr>
        <p:grpSpPr>
          <a:xfrm>
            <a:off x="15007454" y="2026074"/>
            <a:ext cx="1320874" cy="1153702"/>
            <a:chOff x="-165438" y="32487"/>
            <a:chExt cx="1320867" cy="1153700"/>
          </a:xfrm>
        </p:grpSpPr>
        <p:sp>
          <p:nvSpPr>
            <p:cNvPr id="46" name="Shape 156"/>
            <p:cNvSpPr/>
            <p:nvPr/>
          </p:nvSpPr>
          <p:spPr>
            <a:xfrm>
              <a:off x="353110" y="902418"/>
              <a:ext cx="283770" cy="283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47" name="Shape 157"/>
            <p:cNvSpPr/>
            <p:nvPr/>
          </p:nvSpPr>
          <p:spPr>
            <a:xfrm>
              <a:off x="-165438" y="32487"/>
              <a:ext cx="1320867" cy="4360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lnSpc>
                  <a:spcPct val="80000"/>
                </a:lnSpc>
                <a:defRPr sz="2600" i="1">
                  <a:latin typeface="Neris SemiBold"/>
                  <a:ea typeface="Neris SemiBold"/>
                  <a:cs typeface="Neris SemiBold"/>
                  <a:sym typeface="Neris SemiBold"/>
                </a:defRPr>
              </a:lvl1pPr>
            </a:lstStyle>
            <a:p>
              <a:pPr lvl="0">
                <a:defRPr sz="1800" b="0" i="0">
                  <a:solidFill>
                    <a:srgbClr val="000000"/>
                  </a:solidFill>
                </a:defRPr>
              </a:pPr>
              <a:r>
                <a:rPr lang="en-US" sz="2600" b="1" i="1" dirty="0" smtClean="0">
                  <a:solidFill>
                    <a:srgbClr val="3B3D40"/>
                  </a:solidFill>
                </a:rPr>
                <a:t>Execute</a:t>
              </a:r>
              <a:endParaRPr sz="2600" b="1" i="1" dirty="0">
                <a:solidFill>
                  <a:srgbClr val="3B3D40"/>
                </a:solidFill>
              </a:endParaRPr>
            </a:p>
          </p:txBody>
        </p:sp>
      </p:grpSp>
      <p:grpSp>
        <p:nvGrpSpPr>
          <p:cNvPr id="48" name="Group 161"/>
          <p:cNvGrpSpPr/>
          <p:nvPr/>
        </p:nvGrpSpPr>
        <p:grpSpPr>
          <a:xfrm>
            <a:off x="22341496" y="2048628"/>
            <a:ext cx="1295226" cy="1131148"/>
            <a:chOff x="-303203" y="55041"/>
            <a:chExt cx="1295220" cy="1131146"/>
          </a:xfrm>
        </p:grpSpPr>
        <p:sp>
          <p:nvSpPr>
            <p:cNvPr id="49" name="Shape 159"/>
            <p:cNvSpPr/>
            <p:nvPr/>
          </p:nvSpPr>
          <p:spPr>
            <a:xfrm>
              <a:off x="266491" y="902418"/>
              <a:ext cx="283770" cy="283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50" name="Shape 160"/>
            <p:cNvSpPr/>
            <p:nvPr/>
          </p:nvSpPr>
          <p:spPr>
            <a:xfrm>
              <a:off x="-303203" y="55041"/>
              <a:ext cx="1295220" cy="4360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lnSpc>
                  <a:spcPct val="80000"/>
                </a:lnSpc>
                <a:defRPr sz="2600" i="1">
                  <a:latin typeface="Neris SemiBold"/>
                  <a:ea typeface="Neris SemiBold"/>
                  <a:cs typeface="Neris SemiBold"/>
                  <a:sym typeface="Neris SemiBold"/>
                </a:defRPr>
              </a:lvl1pPr>
            </a:lstStyle>
            <a:p>
              <a:pPr lvl="0">
                <a:defRPr sz="1800" b="0" i="0">
                  <a:solidFill>
                    <a:srgbClr val="000000"/>
                  </a:solidFill>
                </a:defRPr>
              </a:pPr>
              <a:r>
                <a:rPr lang="en-US" sz="2600" b="1" i="1" dirty="0" smtClean="0">
                  <a:solidFill>
                    <a:srgbClr val="3B3D40"/>
                  </a:solidFill>
                </a:rPr>
                <a:t>Release</a:t>
              </a:r>
              <a:endParaRPr sz="2600" b="1" i="1" dirty="0">
                <a:solidFill>
                  <a:srgbClr val="3B3D40"/>
                </a:solidFill>
              </a:endParaRPr>
            </a:p>
          </p:txBody>
        </p:sp>
      </p:grpSp>
      <p:grpSp>
        <p:nvGrpSpPr>
          <p:cNvPr id="51" name="Group 164"/>
          <p:cNvGrpSpPr/>
          <p:nvPr/>
        </p:nvGrpSpPr>
        <p:grpSpPr>
          <a:xfrm>
            <a:off x="7891474" y="2031336"/>
            <a:ext cx="782445" cy="1148440"/>
            <a:chOff x="177408" y="420410"/>
            <a:chExt cx="782445" cy="1148439"/>
          </a:xfrm>
        </p:grpSpPr>
        <p:sp>
          <p:nvSpPr>
            <p:cNvPr id="52" name="Shape 162"/>
            <p:cNvSpPr/>
            <p:nvPr/>
          </p:nvSpPr>
          <p:spPr>
            <a:xfrm>
              <a:off x="426745" y="1285079"/>
              <a:ext cx="283770" cy="283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dirty="0"/>
            </a:p>
          </p:txBody>
        </p:sp>
        <p:sp>
          <p:nvSpPr>
            <p:cNvPr id="53" name="Shape 163"/>
            <p:cNvSpPr/>
            <p:nvPr/>
          </p:nvSpPr>
          <p:spPr>
            <a:xfrm>
              <a:off x="177408" y="420410"/>
              <a:ext cx="782445" cy="4360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2600" i="1" dirty="0" smtClean="0">
                  <a:latin typeface="Neris SemiBold"/>
                  <a:ea typeface="Neris SemiBold"/>
                  <a:cs typeface="Neris SemiBold"/>
                  <a:sym typeface="Neris SemiBold"/>
                </a:rPr>
                <a:t>Plan</a:t>
              </a:r>
              <a:endParaRPr sz="2600" b="1" i="1" dirty="0">
                <a:solidFill>
                  <a:srgbClr val="3B3D40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</p:txBody>
        </p:sp>
      </p:grpSp>
      <p:grpSp>
        <p:nvGrpSpPr>
          <p:cNvPr id="54" name="Group 167"/>
          <p:cNvGrpSpPr/>
          <p:nvPr/>
        </p:nvGrpSpPr>
        <p:grpSpPr>
          <a:xfrm>
            <a:off x="762747" y="2048628"/>
            <a:ext cx="1064394" cy="1131148"/>
            <a:chOff x="104686" y="55041"/>
            <a:chExt cx="1064394" cy="1131146"/>
          </a:xfrm>
        </p:grpSpPr>
        <p:sp>
          <p:nvSpPr>
            <p:cNvPr id="55" name="Shape 165"/>
            <p:cNvSpPr/>
            <p:nvPr/>
          </p:nvSpPr>
          <p:spPr>
            <a:xfrm>
              <a:off x="590029" y="902418"/>
              <a:ext cx="283769" cy="283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56" name="Shape 166"/>
            <p:cNvSpPr/>
            <p:nvPr/>
          </p:nvSpPr>
          <p:spPr>
            <a:xfrm>
              <a:off x="104686" y="55041"/>
              <a:ext cx="1064394" cy="4360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lnSpc>
                  <a:spcPct val="80000"/>
                </a:lnSpc>
                <a:defRPr sz="2600" i="1">
                  <a:latin typeface="Neris SemiBold"/>
                  <a:ea typeface="Neris SemiBold"/>
                  <a:cs typeface="Neris SemiBold"/>
                  <a:sym typeface="Neris SemiBold"/>
                </a:defRPr>
              </a:lvl1pPr>
            </a:lstStyle>
            <a:p>
              <a:pPr lvl="0">
                <a:defRPr sz="1800" b="0" i="0">
                  <a:solidFill>
                    <a:srgbClr val="000000"/>
                  </a:solidFill>
                </a:defRPr>
              </a:pPr>
              <a:r>
                <a:rPr lang="en-US" sz="2600" b="1" i="1" dirty="0" smtClean="0">
                  <a:solidFill>
                    <a:srgbClr val="3B3D40"/>
                  </a:solidFill>
                </a:rPr>
                <a:t>Vision</a:t>
              </a:r>
              <a:endParaRPr sz="2600" b="1" i="1" dirty="0">
                <a:solidFill>
                  <a:srgbClr val="3B3D40"/>
                </a:solidFill>
              </a:endParaRPr>
            </a:p>
          </p:txBody>
        </p:sp>
      </p:grpSp>
      <p:sp>
        <p:nvSpPr>
          <p:cNvPr id="57" name="Shape 173"/>
          <p:cNvSpPr/>
          <p:nvPr/>
        </p:nvSpPr>
        <p:spPr>
          <a:xfrm>
            <a:off x="5334000" y="4235214"/>
            <a:ext cx="12297509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Roadmaps can be used for different purposes</a:t>
            </a: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  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</p:spTree>
    <p:extLst>
      <p:ext uri="{BB962C8B-B14F-4D97-AF65-F5344CB8AC3E}">
        <p14:creationId xmlns:p14="http://schemas.microsoft.com/office/powerpoint/2010/main" val="7684228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 advAuto="0"/>
      <p:bldP spid="37" grpId="0" animBg="1" advAuto="0"/>
      <p:bldP spid="38" grpId="0" animBg="1" advAuto="0"/>
      <p:bldP spid="39" grpId="0" advAuto="0"/>
      <p:bldP spid="42" grpId="0" animBg="1" advAuto="0"/>
      <p:bldP spid="43" grpId="0" animBg="1" advAuto="0"/>
      <p:bldP spid="44" grpId="0" animBg="1" advAuto="0"/>
      <p:bldP spid="45" grpId="0" animBg="1" advAuto="0"/>
      <p:bldP spid="48" grpId="0" animBg="1" advAuto="0"/>
      <p:bldP spid="51" grpId="0" animBg="1" advAuto="0"/>
      <p:bldP spid="54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5</a:t>
            </a:fld>
            <a:endParaRPr sz="2400"/>
          </a:p>
        </p:txBody>
      </p:sp>
      <p:sp>
        <p:nvSpPr>
          <p:cNvPr id="8" name="Shape 173"/>
          <p:cNvSpPr/>
          <p:nvPr/>
        </p:nvSpPr>
        <p:spPr>
          <a:xfrm>
            <a:off x="5334000" y="2551208"/>
            <a:ext cx="14380540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chemeClr val="accent1">
                    <a:lumMod val="50000"/>
                  </a:schemeClr>
                </a:solidFill>
                <a:latin typeface="Neris Light"/>
                <a:ea typeface="Neris Light"/>
                <a:cs typeface="Neris Light"/>
                <a:sym typeface="Neris Light"/>
              </a:rPr>
              <a:t>Parts of the a traditional strategic technology roadmap</a:t>
            </a:r>
            <a:endParaRPr lang="en-US" sz="5000" spc="-100" dirty="0">
              <a:solidFill>
                <a:schemeClr val="accent1">
                  <a:lumMod val="50000"/>
                </a:schemeClr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011115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800" b="1" cap="all" dirty="0" smtClean="0">
                <a:solidFill>
                  <a:srgbClr val="0D0226"/>
                </a:solidFill>
              </a:rPr>
              <a:t>ROADMAPS</a:t>
            </a:r>
            <a:endParaRPr sz="3800" b="1" cap="all" dirty="0">
              <a:solidFill>
                <a:srgbClr val="0D0226"/>
              </a:solidFill>
            </a:endParaRPr>
          </a:p>
        </p:txBody>
      </p:sp>
      <p:sp>
        <p:nvSpPr>
          <p:cNvPr id="12" name="Shape 217"/>
          <p:cNvSpPr/>
          <p:nvPr/>
        </p:nvSpPr>
        <p:spPr>
          <a:xfrm>
            <a:off x="3830145" y="503610"/>
            <a:ext cx="5150569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DIFFERENCE TYPES</a:t>
            </a:r>
            <a:endParaRPr sz="3800" cap="all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5334000" y="4933903"/>
            <a:ext cx="15720646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Technology manager typically have to spread their resources 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P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rojects are created to meet the needs of many different key stakeholders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These need to be called out as part of the roadmap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Leadership need to believe your teams can execute on all of your commitments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solidFill>
                  <a:srgbClr val="3B3D40"/>
                </a:solidFill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solidFill>
                  <a:srgbClr val="3B3D40"/>
                </a:solidFill>
                <a:latin typeface="Neris Thin"/>
                <a:ea typeface="Neris Thin"/>
                <a:cs typeface="Neris Thin"/>
                <a:sym typeface="Neris Thin"/>
              </a:rPr>
              <a:t>These stakeholders are show in left side labels in the next example</a:t>
            </a: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16" name="Shape 173"/>
          <p:cNvSpPr/>
          <p:nvPr/>
        </p:nvSpPr>
        <p:spPr>
          <a:xfrm>
            <a:off x="5334000" y="8443625"/>
            <a:ext cx="7365799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Time &amp; Product Categories: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7" name="Shape 92"/>
          <p:cNvSpPr/>
          <p:nvPr/>
        </p:nvSpPr>
        <p:spPr>
          <a:xfrm>
            <a:off x="5334000" y="9592657"/>
            <a:ext cx="16025446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The time dimension is displayed across the top of the diagram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Each line represents a project with a start &amp; end date illustrated by the length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Different color lines represent different project categories or product offerings </a:t>
            </a:r>
          </a:p>
        </p:txBody>
      </p:sp>
      <p:sp>
        <p:nvSpPr>
          <p:cNvPr id="9" name="Shape 173"/>
          <p:cNvSpPr/>
          <p:nvPr/>
        </p:nvSpPr>
        <p:spPr>
          <a:xfrm>
            <a:off x="5334000" y="4061869"/>
            <a:ext cx="13037223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Key Stakeholder or Customer Personas Themes: 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</p:spTree>
    <p:extLst>
      <p:ext uri="{BB962C8B-B14F-4D97-AF65-F5344CB8AC3E}">
        <p14:creationId xmlns:p14="http://schemas.microsoft.com/office/powerpoint/2010/main" val="54662421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sldNum" sz="quarter" idx="2"/>
          </p:nvPr>
        </p:nvSpPr>
        <p:spPr>
          <a:xfrm>
            <a:off x="23334377" y="12729388"/>
            <a:ext cx="283770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6</a:t>
            </a:fld>
            <a:endParaRPr sz="2400"/>
          </a:p>
        </p:txBody>
      </p:sp>
      <p:sp>
        <p:nvSpPr>
          <p:cNvPr id="26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312566" cy="73660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all" dirty="0" smtClean="0">
                <a:solidFill>
                  <a:srgbClr val="0D0226"/>
                </a:solidFill>
              </a:rPr>
              <a:t>TECHNOLOGY</a:t>
            </a:r>
            <a:endParaRPr sz="3600" b="1" cap="all" dirty="0">
              <a:solidFill>
                <a:srgbClr val="0D0226"/>
              </a:solidFill>
            </a:endParaRPr>
          </a:p>
        </p:txBody>
      </p:sp>
      <p:sp>
        <p:nvSpPr>
          <p:cNvPr id="27" name="Shape 217"/>
          <p:cNvSpPr/>
          <p:nvPr/>
        </p:nvSpPr>
        <p:spPr>
          <a:xfrm>
            <a:off x="4106043" y="503609"/>
            <a:ext cx="366129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ROADMAP</a:t>
            </a:r>
            <a:endParaRPr sz="3800" cap="all" dirty="0">
              <a:solidFill>
                <a:srgbClr val="0D0226"/>
              </a:solidFill>
            </a:endParaRPr>
          </a:p>
        </p:txBody>
      </p:sp>
      <p:sp>
        <p:nvSpPr>
          <p:cNvPr id="239" name="Shape 173"/>
          <p:cNvSpPr/>
          <p:nvPr/>
        </p:nvSpPr>
        <p:spPr>
          <a:xfrm>
            <a:off x="907742" y="2987225"/>
            <a:ext cx="4980208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Roadmap Themes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240" name="Shape 92"/>
          <p:cNvSpPr/>
          <p:nvPr/>
        </p:nvSpPr>
        <p:spPr>
          <a:xfrm>
            <a:off x="907742" y="4042830"/>
            <a:ext cx="8650425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Strategic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Feature Enhancements 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Integrations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Maintenance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241" name="Shape 173"/>
          <p:cNvSpPr/>
          <p:nvPr/>
        </p:nvSpPr>
        <p:spPr>
          <a:xfrm>
            <a:off x="907742" y="7838625"/>
            <a:ext cx="4836579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Product Offerings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242" name="Shape 92"/>
          <p:cNvSpPr/>
          <p:nvPr/>
        </p:nvSpPr>
        <p:spPr>
          <a:xfrm>
            <a:off x="907742" y="8955897"/>
            <a:ext cx="8650425" cy="3426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Content Management (CMS)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Personalization (WCO)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Search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Enterprise Services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Hosting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700" y="1749860"/>
            <a:ext cx="17304355" cy="1196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545587"/>
      </p:ext>
    </p:extLst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7</a:t>
            </a:fld>
            <a:endParaRPr sz="2400"/>
          </a:p>
        </p:txBody>
      </p:sp>
      <p:sp>
        <p:nvSpPr>
          <p:cNvPr id="8" name="Shape 173"/>
          <p:cNvSpPr/>
          <p:nvPr/>
        </p:nvSpPr>
        <p:spPr>
          <a:xfrm>
            <a:off x="5334000" y="2551208"/>
            <a:ext cx="11472692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chemeClr val="accent1">
                    <a:lumMod val="50000"/>
                  </a:schemeClr>
                </a:solidFill>
                <a:latin typeface="Neris Light"/>
                <a:ea typeface="Neris Light"/>
                <a:cs typeface="Neris Light"/>
                <a:sym typeface="Neris Light"/>
              </a:rPr>
              <a:t>Parts of the a tactical technology roadmap</a:t>
            </a:r>
            <a:endParaRPr lang="en-US" sz="5000" spc="-100" dirty="0">
              <a:solidFill>
                <a:schemeClr val="accent1">
                  <a:lumMod val="50000"/>
                </a:schemeClr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011115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800" b="1" cap="all" dirty="0" smtClean="0">
                <a:solidFill>
                  <a:srgbClr val="0D0226"/>
                </a:solidFill>
              </a:rPr>
              <a:t>ROADMAPS</a:t>
            </a:r>
            <a:endParaRPr sz="3800" b="1" cap="all" dirty="0">
              <a:solidFill>
                <a:srgbClr val="0D0226"/>
              </a:solidFill>
            </a:endParaRPr>
          </a:p>
        </p:txBody>
      </p:sp>
      <p:sp>
        <p:nvSpPr>
          <p:cNvPr id="12" name="Shape 217"/>
          <p:cNvSpPr/>
          <p:nvPr/>
        </p:nvSpPr>
        <p:spPr>
          <a:xfrm>
            <a:off x="3830145" y="503610"/>
            <a:ext cx="5150569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DIFFERENCE TYPES</a:t>
            </a:r>
            <a:endParaRPr sz="3800" cap="all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5334000" y="4933903"/>
            <a:ext cx="15720646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This view will focus on one key stakeholder group or one product feature grouping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This allows for a greater level of detail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Ensure the focus on the tactical roadmap is clearly labeled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Expect to create one roadmap for each grouping such as the next examples</a:t>
            </a:r>
          </a:p>
        </p:txBody>
      </p:sp>
      <p:sp>
        <p:nvSpPr>
          <p:cNvPr id="16" name="Shape 173"/>
          <p:cNvSpPr/>
          <p:nvPr/>
        </p:nvSpPr>
        <p:spPr>
          <a:xfrm>
            <a:off x="5334000" y="8443625"/>
            <a:ext cx="7365799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Time &amp; Product Categories: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7" name="Shape 92"/>
          <p:cNvSpPr/>
          <p:nvPr/>
        </p:nvSpPr>
        <p:spPr>
          <a:xfrm>
            <a:off x="5334000" y="9315659"/>
            <a:ext cx="16025446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Segment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each tactical roadmap into blocks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tagged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with the commitment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dates 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Each block represents a project with a start &amp; end date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Different color blocks represent different categorizations such as financial quarters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endParaRPr lang="en-US" sz="3600" spc="-72" dirty="0" smtClean="0"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9" name="Shape 173"/>
          <p:cNvSpPr/>
          <p:nvPr/>
        </p:nvSpPr>
        <p:spPr>
          <a:xfrm>
            <a:off x="5334000" y="4061869"/>
            <a:ext cx="13037223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Key Stakeholder or Customer Personas Themes: 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</p:spTree>
    <p:extLst>
      <p:ext uri="{BB962C8B-B14F-4D97-AF65-F5344CB8AC3E}">
        <p14:creationId xmlns:p14="http://schemas.microsoft.com/office/powerpoint/2010/main" val="93432412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8</a:t>
            </a:fld>
            <a:endParaRPr sz="2400"/>
          </a:p>
        </p:txBody>
      </p:sp>
      <p:sp>
        <p:nvSpPr>
          <p:cNvPr id="10" name="Shape 173"/>
          <p:cNvSpPr/>
          <p:nvPr/>
        </p:nvSpPr>
        <p:spPr>
          <a:xfrm>
            <a:off x="9070963" y="2826678"/>
            <a:ext cx="6242093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Product Improvements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grpSp>
        <p:nvGrpSpPr>
          <p:cNvPr id="60" name="Group 2121"/>
          <p:cNvGrpSpPr/>
          <p:nvPr/>
        </p:nvGrpSpPr>
        <p:grpSpPr>
          <a:xfrm>
            <a:off x="1993838" y="4303542"/>
            <a:ext cx="6537147" cy="2109533"/>
            <a:chOff x="1" y="0"/>
            <a:chExt cx="6537146" cy="2109532"/>
          </a:xfrm>
        </p:grpSpPr>
        <p:sp>
          <p:nvSpPr>
            <p:cNvPr id="61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62" name="Shape 2117"/>
            <p:cNvSpPr/>
            <p:nvPr/>
          </p:nvSpPr>
          <p:spPr>
            <a:xfrm>
              <a:off x="614908" y="945932"/>
              <a:ext cx="6379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63" name="Shape 2118"/>
            <p:cNvSpPr/>
            <p:nvPr/>
          </p:nvSpPr>
          <p:spPr>
            <a:xfrm>
              <a:off x="664990" y="290909"/>
              <a:ext cx="705321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JAN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64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65" name="Shape 2120"/>
            <p:cNvSpPr/>
            <p:nvPr/>
          </p:nvSpPr>
          <p:spPr>
            <a:xfrm>
              <a:off x="2332337" y="587430"/>
              <a:ext cx="2789225" cy="9397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Visual Studio </a:t>
              </a:r>
              <a:b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Integrations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68" name="Group 2121"/>
          <p:cNvGrpSpPr/>
          <p:nvPr/>
        </p:nvGrpSpPr>
        <p:grpSpPr>
          <a:xfrm>
            <a:off x="8971728" y="4303542"/>
            <a:ext cx="6537147" cy="2109533"/>
            <a:chOff x="1" y="0"/>
            <a:chExt cx="6537146" cy="2109532"/>
          </a:xfrm>
        </p:grpSpPr>
        <p:sp>
          <p:nvSpPr>
            <p:cNvPr id="69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18" name="Shape 2117"/>
            <p:cNvSpPr/>
            <p:nvPr/>
          </p:nvSpPr>
          <p:spPr>
            <a:xfrm>
              <a:off x="614908" y="945932"/>
              <a:ext cx="6379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19" name="Shape 2118"/>
            <p:cNvSpPr/>
            <p:nvPr/>
          </p:nvSpPr>
          <p:spPr>
            <a:xfrm>
              <a:off x="676210" y="290909"/>
              <a:ext cx="682879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FEB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20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21" name="Shape 2120"/>
            <p:cNvSpPr/>
            <p:nvPr/>
          </p:nvSpPr>
          <p:spPr>
            <a:xfrm>
              <a:off x="2332337" y="578710"/>
              <a:ext cx="2770142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Debug &amp; </a:t>
              </a:r>
              <a:b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Profiler </a:t>
              </a: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Tools</a:t>
              </a:r>
              <a:endParaRPr lang="en-US" sz="3400" b="0" dirty="0"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22" name="Group 2121"/>
          <p:cNvGrpSpPr/>
          <p:nvPr/>
        </p:nvGrpSpPr>
        <p:grpSpPr>
          <a:xfrm>
            <a:off x="15949618" y="4303542"/>
            <a:ext cx="6537147" cy="2109533"/>
            <a:chOff x="1" y="0"/>
            <a:chExt cx="6537146" cy="2109532"/>
          </a:xfrm>
        </p:grpSpPr>
        <p:sp>
          <p:nvSpPr>
            <p:cNvPr id="123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24" name="Shape 2117"/>
            <p:cNvSpPr/>
            <p:nvPr/>
          </p:nvSpPr>
          <p:spPr>
            <a:xfrm>
              <a:off x="614908" y="945932"/>
              <a:ext cx="6379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25" name="Shape 2118"/>
            <p:cNvSpPr/>
            <p:nvPr/>
          </p:nvSpPr>
          <p:spPr>
            <a:xfrm>
              <a:off x="616097" y="290909"/>
              <a:ext cx="803104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MAR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26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27" name="Shape 2120"/>
            <p:cNvSpPr/>
            <p:nvPr/>
          </p:nvSpPr>
          <p:spPr>
            <a:xfrm>
              <a:off x="2332337" y="578710"/>
              <a:ext cx="2860833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Separation of </a:t>
              </a:r>
              <a:b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Environments</a:t>
              </a:r>
            </a:p>
          </p:txBody>
        </p:sp>
      </p:grpSp>
      <p:grpSp>
        <p:nvGrpSpPr>
          <p:cNvPr id="128" name="Group 2121"/>
          <p:cNvGrpSpPr/>
          <p:nvPr/>
        </p:nvGrpSpPr>
        <p:grpSpPr>
          <a:xfrm>
            <a:off x="1992302" y="6986627"/>
            <a:ext cx="6537147" cy="2109533"/>
            <a:chOff x="1" y="0"/>
            <a:chExt cx="6537146" cy="2109532"/>
          </a:xfrm>
        </p:grpSpPr>
        <p:sp>
          <p:nvSpPr>
            <p:cNvPr id="129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2">
                  <a:lumMod val="7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0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31" name="Shape 2118"/>
            <p:cNvSpPr/>
            <p:nvPr/>
          </p:nvSpPr>
          <p:spPr>
            <a:xfrm>
              <a:off x="570355" y="290909"/>
              <a:ext cx="742190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APR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32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3" name="Shape 2120"/>
            <p:cNvSpPr/>
            <p:nvPr/>
          </p:nvSpPr>
          <p:spPr>
            <a:xfrm>
              <a:off x="2332337" y="787998"/>
              <a:ext cx="3414138" cy="5386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Jump Start Tools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34" name="Group 2121"/>
          <p:cNvGrpSpPr/>
          <p:nvPr/>
        </p:nvGrpSpPr>
        <p:grpSpPr>
          <a:xfrm>
            <a:off x="8970192" y="6986627"/>
            <a:ext cx="6537147" cy="2109533"/>
            <a:chOff x="1" y="0"/>
            <a:chExt cx="6537146" cy="2109532"/>
          </a:xfrm>
        </p:grpSpPr>
        <p:sp>
          <p:nvSpPr>
            <p:cNvPr id="135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2">
                  <a:lumMod val="7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6" name="Shape 2117"/>
            <p:cNvSpPr/>
            <p:nvPr/>
          </p:nvSpPr>
          <p:spPr>
            <a:xfrm>
              <a:off x="614908" y="945932"/>
              <a:ext cx="6458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37" name="Shape 2118"/>
            <p:cNvSpPr/>
            <p:nvPr/>
          </p:nvSpPr>
          <p:spPr>
            <a:xfrm>
              <a:off x="537494" y="290909"/>
              <a:ext cx="807914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MAY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38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9" name="Shape 2120"/>
            <p:cNvSpPr/>
            <p:nvPr/>
          </p:nvSpPr>
          <p:spPr>
            <a:xfrm>
              <a:off x="2332337" y="578710"/>
              <a:ext cx="2800663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Field </a:t>
              </a: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Level  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solidFill>
                    <a:srgbClr val="000000"/>
                  </a:solidFill>
                  <a:latin typeface="Neris SemiBold"/>
                  <a:ea typeface="Neris Light"/>
                  <a:cs typeface="Neris SemiBold"/>
                  <a:sym typeface="Neris Light"/>
                </a:rPr>
                <a:t>Dependencies</a:t>
              </a:r>
              <a:endParaRPr lang="en-US" sz="3400" b="0" dirty="0"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40" name="Group 2121"/>
          <p:cNvGrpSpPr/>
          <p:nvPr/>
        </p:nvGrpSpPr>
        <p:grpSpPr>
          <a:xfrm>
            <a:off x="15948082" y="6986627"/>
            <a:ext cx="6537147" cy="2109533"/>
            <a:chOff x="1" y="0"/>
            <a:chExt cx="6537146" cy="2109532"/>
          </a:xfrm>
        </p:grpSpPr>
        <p:sp>
          <p:nvSpPr>
            <p:cNvPr id="141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2">
                  <a:lumMod val="7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42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43" name="Shape 2118"/>
            <p:cNvSpPr/>
            <p:nvPr/>
          </p:nvSpPr>
          <p:spPr>
            <a:xfrm>
              <a:off x="600011" y="290909"/>
              <a:ext cx="682879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JUN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44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45" name="Shape 2120"/>
            <p:cNvSpPr/>
            <p:nvPr/>
          </p:nvSpPr>
          <p:spPr>
            <a:xfrm>
              <a:off x="2332337" y="578710"/>
              <a:ext cx="3135524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Import </a:t>
              </a: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/ Export</a:t>
              </a:r>
              <a:b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Tools</a:t>
              </a:r>
            </a:p>
          </p:txBody>
        </p:sp>
      </p:grpSp>
      <p:grpSp>
        <p:nvGrpSpPr>
          <p:cNvPr id="146" name="Group 2121"/>
          <p:cNvGrpSpPr/>
          <p:nvPr/>
        </p:nvGrpSpPr>
        <p:grpSpPr>
          <a:xfrm>
            <a:off x="1992302" y="9704427"/>
            <a:ext cx="6537147" cy="2109533"/>
            <a:chOff x="1" y="0"/>
            <a:chExt cx="6537146" cy="2109532"/>
          </a:xfrm>
        </p:grpSpPr>
        <p:sp>
          <p:nvSpPr>
            <p:cNvPr id="147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rgbClr val="FF6600">
                <a:alpha val="25000"/>
              </a:srgbClr>
            </a:solidFill>
            <a:ln w="127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48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49" name="Shape 2118"/>
            <p:cNvSpPr/>
            <p:nvPr/>
          </p:nvSpPr>
          <p:spPr>
            <a:xfrm>
              <a:off x="624056" y="290909"/>
              <a:ext cx="634789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JUL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50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51" name="Shape 2120"/>
            <p:cNvSpPr/>
            <p:nvPr/>
          </p:nvSpPr>
          <p:spPr>
            <a:xfrm>
              <a:off x="2332337" y="578710"/>
              <a:ext cx="2745725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Branching f</a:t>
              </a: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or 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Templates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52" name="Group 2121"/>
          <p:cNvGrpSpPr/>
          <p:nvPr/>
        </p:nvGrpSpPr>
        <p:grpSpPr>
          <a:xfrm>
            <a:off x="8970192" y="9704427"/>
            <a:ext cx="6537147" cy="2109533"/>
            <a:chOff x="1" y="0"/>
            <a:chExt cx="6537146" cy="2109532"/>
          </a:xfrm>
        </p:grpSpPr>
        <p:sp>
          <p:nvSpPr>
            <p:cNvPr id="153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rgbClr val="FF6600">
                <a:alpha val="25000"/>
              </a:srgbClr>
            </a:solidFill>
            <a:ln w="127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54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55" name="Shape 2118"/>
            <p:cNvSpPr/>
            <p:nvPr/>
          </p:nvSpPr>
          <p:spPr>
            <a:xfrm>
              <a:off x="564745" y="290909"/>
              <a:ext cx="753411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AUG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56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57" name="Shape 2120"/>
            <p:cNvSpPr/>
            <p:nvPr/>
          </p:nvSpPr>
          <p:spPr>
            <a:xfrm>
              <a:off x="2332337" y="578710"/>
              <a:ext cx="3818324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Version Control </a:t>
              </a: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for 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Global </a:t>
              </a: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Settings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58" name="Group 2121"/>
          <p:cNvGrpSpPr/>
          <p:nvPr/>
        </p:nvGrpSpPr>
        <p:grpSpPr>
          <a:xfrm>
            <a:off x="15948082" y="9704427"/>
            <a:ext cx="6537147" cy="2109533"/>
            <a:chOff x="1" y="0"/>
            <a:chExt cx="6537146" cy="2109532"/>
          </a:xfrm>
        </p:grpSpPr>
        <p:sp>
          <p:nvSpPr>
            <p:cNvPr id="159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rgbClr val="FF6600">
                <a:alpha val="25000"/>
              </a:srgbClr>
            </a:solidFill>
            <a:ln w="127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60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61" name="Shape 2118"/>
            <p:cNvSpPr/>
            <p:nvPr/>
          </p:nvSpPr>
          <p:spPr>
            <a:xfrm>
              <a:off x="600812" y="290909"/>
              <a:ext cx="681277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SEP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62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63" name="Shape 2120"/>
            <p:cNvSpPr/>
            <p:nvPr/>
          </p:nvSpPr>
          <p:spPr>
            <a:xfrm>
              <a:off x="2332337" y="369422"/>
              <a:ext cx="3818324" cy="13757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Version Control for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Templates &amp;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Workflow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sp>
        <p:nvSpPr>
          <p:cNvPr id="70" name="Shape 173"/>
          <p:cNvSpPr/>
          <p:nvPr/>
        </p:nvSpPr>
        <p:spPr>
          <a:xfrm>
            <a:off x="1993838" y="12493425"/>
            <a:ext cx="1022597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24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Note: These dates represent a proposed schedule and are not an official commitment   </a:t>
            </a:r>
            <a:endParaRPr sz="2400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71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312566" cy="73660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all" dirty="0" smtClean="0">
                <a:solidFill>
                  <a:srgbClr val="0D0226"/>
                </a:solidFill>
              </a:rPr>
              <a:t>TECHNOLOGY</a:t>
            </a:r>
            <a:endParaRPr sz="3600" b="1" cap="all" dirty="0">
              <a:solidFill>
                <a:srgbClr val="0D0226"/>
              </a:solidFill>
            </a:endParaRPr>
          </a:p>
        </p:txBody>
      </p:sp>
      <p:sp>
        <p:nvSpPr>
          <p:cNvPr id="72" name="Shape 217"/>
          <p:cNvSpPr/>
          <p:nvPr/>
        </p:nvSpPr>
        <p:spPr>
          <a:xfrm>
            <a:off x="4106043" y="503609"/>
            <a:ext cx="366129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ROADMAP</a:t>
            </a:r>
            <a:endParaRPr sz="3800" cap="all" dirty="0">
              <a:solidFill>
                <a:srgbClr val="0D0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1138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 advAuto="0"/>
      <p:bldP spid="68" grpId="0" animBg="1" advAuto="0"/>
      <p:bldP spid="122" grpId="0" animBg="1" advAuto="0"/>
      <p:bldP spid="128" grpId="0" animBg="1" advAuto="0"/>
      <p:bldP spid="134" grpId="0" animBg="1" advAuto="0"/>
      <p:bldP spid="140" grpId="0" animBg="1" advAuto="0"/>
      <p:bldP spid="146" grpId="0" animBg="1" advAuto="0"/>
      <p:bldP spid="152" grpId="0" animBg="1" advAuto="0"/>
      <p:bldP spid="158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57"/>
          <p:cNvSpPr/>
          <p:nvPr/>
        </p:nvSpPr>
        <p:spPr>
          <a:xfrm>
            <a:off x="0" y="-27727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-13331" y="-36576"/>
            <a:ext cx="24410660" cy="13795086"/>
          </a:xfrm>
          <a:prstGeom prst="rect">
            <a:avLst/>
          </a:prstGeom>
          <a:blipFill rotWithShape="1">
            <a:blip r:embed="rId2">
              <a:alphaModFix amt="15000"/>
            </a:blip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60" name="Shape 60"/>
          <p:cNvSpPr/>
          <p:nvPr/>
        </p:nvSpPr>
        <p:spPr>
          <a:xfrm>
            <a:off x="4127050" y="11582339"/>
            <a:ext cx="16129898" cy="8467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rgbClr val="FFFFFF"/>
                </a:solidFill>
                <a:latin typeface="Neris Thin"/>
                <a:ea typeface="Neris Thin"/>
                <a:cs typeface="Neris Thin"/>
                <a:sym typeface="Neris Thin"/>
              </a:rPr>
              <a:t>Dr. J. Patrick Desbrow, Ed.D. </a:t>
            </a:r>
          </a:p>
        </p:txBody>
      </p:sp>
      <p:sp>
        <p:nvSpPr>
          <p:cNvPr id="6" name="Shape 60"/>
          <p:cNvSpPr/>
          <p:nvPr/>
        </p:nvSpPr>
        <p:spPr>
          <a:xfrm>
            <a:off x="4127050" y="10177539"/>
            <a:ext cx="16129898" cy="92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7200" spc="1000" dirty="0" smtClean="0">
                <a:solidFill>
                  <a:srgbClr val="FFFFFF"/>
                </a:solidFill>
                <a:latin typeface="Neris Thin"/>
                <a:ea typeface="Neris Thin"/>
                <a:cs typeface="Neris Thin"/>
                <a:sym typeface="Neris Thin"/>
              </a:rPr>
              <a:t>Technology Roadmap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3B3D4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700" b="1" i="0" u="none" strike="noStrike" cap="none" spc="0" normalizeH="0" baseline="0">
            <a:ln>
              <a:noFill/>
            </a:ln>
            <a:solidFill>
              <a:srgbClr val="3B3D40"/>
            </a:solidFill>
            <a:effectLst/>
            <a:uFillTx/>
            <a:latin typeface="Neris Black"/>
            <a:ea typeface="Neris Black"/>
            <a:cs typeface="Neris Black"/>
            <a:sym typeface="Neris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700" b="1" i="0" u="none" strike="noStrike" cap="none" spc="0" normalizeH="0" baseline="0">
            <a:ln>
              <a:noFill/>
            </a:ln>
            <a:solidFill>
              <a:srgbClr val="3B3D40"/>
            </a:solidFill>
            <a:effectLst/>
            <a:uFillTx/>
            <a:latin typeface="Neris Black"/>
            <a:ea typeface="Neris Black"/>
            <a:cs typeface="Neris Black"/>
            <a:sym typeface="Neris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1354</TotalTime>
  <Words>581</Words>
  <Application>Microsoft Macintosh PowerPoint</Application>
  <PresentationFormat>Custom</PresentationFormat>
  <Paragraphs>119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Avenir Roman</vt:lpstr>
      <vt:lpstr>Brush Script MT</vt:lpstr>
      <vt:lpstr>et-line</vt:lpstr>
      <vt:lpstr>Helvetica Light</vt:lpstr>
      <vt:lpstr>Neris Black</vt:lpstr>
      <vt:lpstr>Neris Light</vt:lpstr>
      <vt:lpstr>Neris SemiBold</vt:lpstr>
      <vt:lpstr>Neris Thin</vt:lpstr>
      <vt:lpstr>Seravek Light</vt:lpstr>
      <vt:lpstr>Arial</vt:lpstr>
      <vt:lpstr>White</vt:lpstr>
      <vt:lpstr>PowerPoint Presentation</vt:lpstr>
      <vt:lpstr>ROADMAPS</vt:lpstr>
      <vt:lpstr>PowerPoint Presentation</vt:lpstr>
      <vt:lpstr>ROADMAPS</vt:lpstr>
      <vt:lpstr>ROADMAPS</vt:lpstr>
      <vt:lpstr>TECHNOLOGY</vt:lpstr>
      <vt:lpstr>ROADMAPS</vt:lpstr>
      <vt:lpstr>TECHNOLOGY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Patrick Desbrow</cp:lastModifiedBy>
  <cp:revision>210</cp:revision>
  <dcterms:created xsi:type="dcterms:W3CDTF">2014-09-29T22:18:35Z</dcterms:created>
  <dcterms:modified xsi:type="dcterms:W3CDTF">2017-01-16T04:20:29Z</dcterms:modified>
</cp:coreProperties>
</file>